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918325" cy="92043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58" y="2659"/>
      </p:cViewPr>
      <p:guideLst>
        <p:guide orient="horz" pos="2832"/>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69427F-C842-4F61-8221-77C09274183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11D802-4B8D-4D12-9ED2-E961A8FF5F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034E0-F2DB-4AA6-B3A3-8C8C3701956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8E756F-7A95-412C-955E-35AC97491C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9C0091-C24E-4958-A30D-A5CEC1089CF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8FA77D-1073-41FB-BFB7-879F4AC9716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5164211-9735-492B-BF2B-4AC6F91CA8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0DCDAF-5E0E-45AC-8D2A-3CB9E934D9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B89614F-E2FB-40C9-9288-BE66F64E51C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1CD966-DA44-4BE9-B095-A497F45649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5584B1-9F67-49DF-8BB6-8764001F66D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88480F-446D-4A3C-B69D-DE7687B77C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19"/>
          <p:cNvSpPr>
            <a:spLocks noChangeArrowheads="1"/>
          </p:cNvSpPr>
          <p:nvPr/>
        </p:nvSpPr>
        <p:spPr bwMode="auto">
          <a:xfrm>
            <a:off x="266700" y="1524000"/>
            <a:ext cx="6324600" cy="381000"/>
          </a:xfrm>
          <a:prstGeom prst="rect">
            <a:avLst/>
          </a:prstGeom>
          <a:noFill/>
          <a:ln w="9525">
            <a:solidFill>
              <a:schemeClr val="tx1"/>
            </a:solidFill>
            <a:miter lim="800000"/>
            <a:headEnd/>
            <a:tailEnd/>
          </a:ln>
          <a:effectLst/>
        </p:spPr>
        <p:txBody>
          <a:bodyPr wrap="none" anchor="ctr"/>
          <a:lstStyle/>
          <a:p>
            <a:endParaRPr lang="en-US"/>
          </a:p>
        </p:txBody>
      </p:sp>
      <p:sp>
        <p:nvSpPr>
          <p:cNvPr id="2052" name="Text Box 4"/>
          <p:cNvSpPr txBox="1">
            <a:spLocks noChangeArrowheads="1"/>
          </p:cNvSpPr>
          <p:nvPr/>
        </p:nvSpPr>
        <p:spPr bwMode="auto">
          <a:xfrm>
            <a:off x="457200" y="304800"/>
            <a:ext cx="5943600" cy="1066800"/>
          </a:xfrm>
          <a:prstGeom prst="rect">
            <a:avLst/>
          </a:prstGeom>
          <a:noFill/>
          <a:ln w="9525">
            <a:noFill/>
            <a:miter lim="800000"/>
            <a:headEnd/>
            <a:tailEnd/>
          </a:ln>
          <a:effectLst/>
        </p:spPr>
        <p:txBody>
          <a:bodyPr>
            <a:spAutoFit/>
          </a:bodyPr>
          <a:lstStyle/>
          <a:p>
            <a:pPr algn="r">
              <a:spcBef>
                <a:spcPct val="50000"/>
              </a:spcBef>
            </a:pPr>
            <a:r>
              <a:rPr lang="en-US" sz="3200" b="1">
                <a:solidFill>
                  <a:schemeClr val="accent2"/>
                </a:solidFill>
                <a:latin typeface="Tahoma" pitchFamily="34" charset="0"/>
              </a:rPr>
              <a:t>10-Minute Supervisor Trainings</a:t>
            </a:r>
          </a:p>
        </p:txBody>
      </p:sp>
      <p:pic>
        <p:nvPicPr>
          <p:cNvPr id="2053" name="Picture 5" descr="DOC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228600"/>
            <a:ext cx="1435100" cy="1254125"/>
          </a:xfrm>
          <a:prstGeom prst="rect">
            <a:avLst/>
          </a:prstGeom>
          <a:noFill/>
        </p:spPr>
      </p:pic>
      <p:sp>
        <p:nvSpPr>
          <p:cNvPr id="2061" name="Rectangle 13"/>
          <p:cNvSpPr>
            <a:spLocks noChangeArrowheads="1"/>
          </p:cNvSpPr>
          <p:nvPr/>
        </p:nvSpPr>
        <p:spPr bwMode="auto">
          <a:xfrm>
            <a:off x="2228850" y="1981200"/>
            <a:ext cx="2400300" cy="381000"/>
          </a:xfrm>
          <a:prstGeom prst="rect">
            <a:avLst/>
          </a:prstGeom>
          <a:noFill/>
          <a:ln w="9525">
            <a:solidFill>
              <a:schemeClr val="tx1"/>
            </a:solidFill>
            <a:miter lim="800000"/>
            <a:headEnd/>
            <a:tailEnd/>
          </a:ln>
          <a:effectLst/>
        </p:spPr>
        <p:txBody>
          <a:bodyPr wrap="none" anchor="ctr"/>
          <a:lstStyle/>
          <a:p>
            <a:endParaRPr lang="en-US"/>
          </a:p>
        </p:txBody>
      </p:sp>
      <p:sp>
        <p:nvSpPr>
          <p:cNvPr id="2062" name="Text Box 14"/>
          <p:cNvSpPr txBox="1">
            <a:spLocks noChangeArrowheads="1"/>
          </p:cNvSpPr>
          <p:nvPr/>
        </p:nvSpPr>
        <p:spPr bwMode="auto">
          <a:xfrm>
            <a:off x="2438400" y="1981200"/>
            <a:ext cx="1981200" cy="779463"/>
          </a:xfrm>
          <a:prstGeom prst="rect">
            <a:avLst/>
          </a:prstGeom>
          <a:noFill/>
          <a:ln w="9525">
            <a:noFill/>
            <a:miter lim="800000"/>
            <a:headEnd/>
            <a:tailEnd/>
          </a:ln>
          <a:effectLst/>
        </p:spPr>
        <p:txBody>
          <a:bodyPr>
            <a:spAutoFit/>
          </a:bodyPr>
          <a:lstStyle/>
          <a:p>
            <a:pPr algn="ctr">
              <a:spcBef>
                <a:spcPct val="50000"/>
              </a:spcBef>
            </a:pPr>
            <a:r>
              <a:rPr lang="en-US" dirty="0" smtClean="0">
                <a:latin typeface="Tahoma" pitchFamily="34" charset="0"/>
              </a:rPr>
              <a:t>MAY 2011</a:t>
            </a:r>
            <a:endParaRPr lang="en-US" dirty="0">
              <a:latin typeface="Tahoma" pitchFamily="34" charset="0"/>
            </a:endParaRPr>
          </a:p>
          <a:p>
            <a:pPr>
              <a:spcBef>
                <a:spcPct val="50000"/>
              </a:spcBef>
            </a:pPr>
            <a:endParaRPr lang="en-US" dirty="0">
              <a:solidFill>
                <a:schemeClr val="bg2"/>
              </a:solidFill>
              <a:latin typeface="Tahoma" pitchFamily="34" charset="0"/>
            </a:endParaRPr>
          </a:p>
        </p:txBody>
      </p:sp>
      <p:sp>
        <p:nvSpPr>
          <p:cNvPr id="2063" name="Text Box 15"/>
          <p:cNvSpPr txBox="1">
            <a:spLocks noChangeArrowheads="1"/>
          </p:cNvSpPr>
          <p:nvPr/>
        </p:nvSpPr>
        <p:spPr bwMode="auto">
          <a:xfrm>
            <a:off x="304800" y="2743200"/>
            <a:ext cx="3124200" cy="5502275"/>
          </a:xfrm>
          <a:prstGeom prst="rect">
            <a:avLst/>
          </a:prstGeom>
          <a:noFill/>
          <a:ln w="9525">
            <a:noFill/>
            <a:miter lim="800000"/>
            <a:headEnd/>
            <a:tailEnd/>
          </a:ln>
          <a:effectLst/>
        </p:spPr>
        <p:txBody>
          <a:bodyPr>
            <a:spAutoFit/>
          </a:bodyPr>
          <a:lstStyle/>
          <a:p>
            <a:pPr>
              <a:spcBef>
                <a:spcPct val="50000"/>
              </a:spcBef>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a:p>
            <a:pPr>
              <a:spcBef>
                <a:spcPct val="50000"/>
              </a:spcBef>
              <a:buFontTx/>
              <a:buChar char="•"/>
            </a:pPr>
            <a:endParaRPr lang="en-US" sz="1000">
              <a:latin typeface="Tahoma" pitchFamily="34" charset="0"/>
            </a:endParaRPr>
          </a:p>
        </p:txBody>
      </p:sp>
      <p:sp>
        <p:nvSpPr>
          <p:cNvPr id="2066" name="Text Box 18"/>
          <p:cNvSpPr txBox="1">
            <a:spLocks noChangeArrowheads="1"/>
          </p:cNvSpPr>
          <p:nvPr/>
        </p:nvSpPr>
        <p:spPr bwMode="auto">
          <a:xfrm>
            <a:off x="571500" y="1524000"/>
            <a:ext cx="5715000" cy="779463"/>
          </a:xfrm>
          <a:prstGeom prst="rect">
            <a:avLst/>
          </a:prstGeom>
          <a:noFill/>
          <a:ln w="9525">
            <a:noFill/>
            <a:miter lim="800000"/>
            <a:headEnd/>
            <a:tailEnd/>
          </a:ln>
          <a:effectLst/>
        </p:spPr>
        <p:txBody>
          <a:bodyPr>
            <a:spAutoFit/>
          </a:bodyPr>
          <a:lstStyle/>
          <a:p>
            <a:pPr>
              <a:spcBef>
                <a:spcPct val="50000"/>
              </a:spcBef>
            </a:pPr>
            <a:r>
              <a:rPr lang="en-US"/>
              <a:t>Kentucky Soil and Water Conservation Commission</a:t>
            </a:r>
          </a:p>
          <a:p>
            <a:pPr>
              <a:spcBef>
                <a:spcPct val="50000"/>
              </a:spcBef>
            </a:pPr>
            <a:endParaRPr lang="en-US"/>
          </a:p>
        </p:txBody>
      </p:sp>
      <p:sp>
        <p:nvSpPr>
          <p:cNvPr id="2080" name="Text Box 32"/>
          <p:cNvSpPr txBox="1">
            <a:spLocks noChangeArrowheads="1"/>
          </p:cNvSpPr>
          <p:nvPr/>
        </p:nvSpPr>
        <p:spPr bwMode="auto">
          <a:xfrm>
            <a:off x="914400" y="2514600"/>
            <a:ext cx="5181600" cy="646331"/>
          </a:xfrm>
          <a:prstGeom prst="rect">
            <a:avLst/>
          </a:prstGeom>
          <a:noFill/>
          <a:ln w="9525">
            <a:noFill/>
            <a:miter lim="800000"/>
            <a:headEnd/>
            <a:tailEnd/>
          </a:ln>
          <a:effectLst/>
        </p:spPr>
        <p:txBody>
          <a:bodyPr>
            <a:spAutoFit/>
          </a:bodyPr>
          <a:lstStyle/>
          <a:p>
            <a:pPr algn="ctr">
              <a:spcBef>
                <a:spcPct val="50000"/>
              </a:spcBef>
            </a:pPr>
            <a:r>
              <a:rPr lang="en-US" b="1" dirty="0" smtClean="0">
                <a:latin typeface="Elephant" pitchFamily="18" charset="0"/>
              </a:rPr>
              <a:t>BEING RESPONSIBLE  FOR TAXPAYER FUNDS</a:t>
            </a:r>
            <a:endParaRPr lang="en-US" b="1" dirty="0">
              <a:latin typeface="Elephant" pitchFamily="18" charset="0"/>
            </a:endParaRPr>
          </a:p>
        </p:txBody>
      </p:sp>
      <p:sp>
        <p:nvSpPr>
          <p:cNvPr id="2082" name="Text Box 34"/>
          <p:cNvSpPr txBox="1">
            <a:spLocks noChangeArrowheads="1"/>
          </p:cNvSpPr>
          <p:nvPr/>
        </p:nvSpPr>
        <p:spPr bwMode="auto">
          <a:xfrm>
            <a:off x="304800" y="4495800"/>
            <a:ext cx="2971800" cy="3733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rPr>
              <a:t>RESPONSIBLE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 As Conservation District Supervisors roles, responsibilities and commitments have changed in dramatic fashion over the last decade.  You may have never had as much interest in programs and probably never been accountable for as much money as your district is today.  Board Supervisors as elected officials are obligated by law, ethics and publics trust, and are thereby </a:t>
            </a:r>
            <a:r>
              <a:rPr kumimoji="0" lang="en-US" sz="1400" b="0" i="0" u="none" strike="noStrike" cap="none" normalizeH="0" baseline="0" dirty="0" smtClean="0">
                <a:ln>
                  <a:noFill/>
                </a:ln>
                <a:solidFill>
                  <a:srgbClr val="FF0000"/>
                </a:solidFill>
                <a:effectLst/>
                <a:latin typeface="Calibri" pitchFamily="34" charset="0"/>
              </a:rPr>
              <a:t>RESPONSIBLE</a:t>
            </a:r>
            <a:r>
              <a:rPr kumimoji="0" lang="en-US" sz="1400" b="0" i="0" u="none" strike="noStrike" cap="none" normalizeH="0" baseline="0" dirty="0" smtClean="0">
                <a:ln>
                  <a:noFill/>
                </a:ln>
                <a:solidFill>
                  <a:schemeClr val="tx1"/>
                </a:solidFill>
                <a:effectLst/>
                <a:latin typeface="Calibri" pitchFamily="34" charset="0"/>
              </a:rPr>
              <a:t> for ensuring taxpayer funds are used legally, wisely and for the purpose of fulfilling their counties conservation plans.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084" name="Rectangle 36"/>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085" name="Rectangle 37"/>
          <p:cNvSpPr>
            <a:spLocks noChangeArrowheads="1"/>
          </p:cNvSpPr>
          <p:nvPr/>
        </p:nvSpPr>
        <p:spPr bwMode="auto">
          <a:xfrm>
            <a:off x="0" y="161925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088" name="Rectangle 40"/>
          <p:cNvSpPr>
            <a:spLocks noChangeArrowheads="1"/>
          </p:cNvSpPr>
          <p:nvPr/>
        </p:nvSpPr>
        <p:spPr bwMode="auto">
          <a:xfrm>
            <a:off x="0" y="207645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3" name="Text Box 34"/>
          <p:cNvSpPr txBox="1">
            <a:spLocks noChangeArrowheads="1"/>
          </p:cNvSpPr>
          <p:nvPr/>
        </p:nvSpPr>
        <p:spPr bwMode="auto">
          <a:xfrm>
            <a:off x="3581400" y="4495800"/>
            <a:ext cx="2971800" cy="3733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en-US" sz="1400" b="1" i="0" u="none" strike="noStrike" cap="none" normalizeH="0" baseline="0" dirty="0" smtClean="0">
                <a:ln>
                  <a:noFill/>
                </a:ln>
                <a:solidFill>
                  <a:schemeClr val="tx1"/>
                </a:solidFill>
                <a:effectLst/>
                <a:latin typeface="Calibri" pitchFamily="34" charset="0"/>
                <a:ea typeface="Times New Roman" pitchFamily="18" charset="0"/>
              </a:rPr>
              <a:t>FUNDAMENTALS:</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Know/Follow the Statues/Laws</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Develop and Follow Policies</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Ensure Employees Know/Follows Policies</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Implement Safeguards</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Utilize Proper Documentation</a:t>
            </a:r>
            <a:endParaRPr kumimoji="0" lang="en-US" sz="1400" b="0" i="0" u="none" strike="noStrike" cap="none" normalizeH="0" baseline="0" dirty="0" smtClean="0">
              <a:ln>
                <a:noFill/>
              </a:ln>
              <a:solidFill>
                <a:schemeClr val="tx1"/>
              </a:solidFill>
              <a:effectLst/>
              <a:latin typeface="Calibri" pitchFamily="34" charset="0"/>
            </a:endParaRPr>
          </a:p>
          <a:p>
            <a:pPr lvl="0" eaLnBrk="0" hangingPunct="0">
              <a:buFont typeface="Arial" pitchFamily="34" charset="0"/>
              <a:buChar char="•"/>
            </a:pPr>
            <a:r>
              <a:rPr kumimoji="0" lang="en-US" sz="1400" b="0" i="0" u="none" strike="noStrike" cap="none" normalizeH="0" baseline="0" dirty="0" smtClean="0">
                <a:ln>
                  <a:noFill/>
                </a:ln>
                <a:solidFill>
                  <a:schemeClr val="tx1"/>
                </a:solidFill>
                <a:effectLst/>
                <a:latin typeface="Calibri" pitchFamily="34" charset="0"/>
                <a:ea typeface="Times New Roman" pitchFamily="18" charset="0"/>
              </a:rPr>
              <a:t>Work Together	</a:t>
            </a:r>
          </a:p>
        </p:txBody>
      </p:sp>
      <p:sp>
        <p:nvSpPr>
          <p:cNvPr id="2091" name="Rectangle 43"/>
          <p:cNvSpPr>
            <a:spLocks noChangeArrowheads="1"/>
          </p:cNvSpPr>
          <p:nvPr/>
        </p:nvSpPr>
        <p:spPr bwMode="auto">
          <a:xfrm>
            <a:off x="0" y="0"/>
            <a:ext cx="203132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2090" name="Picture 42" descr="MCj02411730000[1]"/>
          <p:cNvPicPr>
            <a:picLocks noChangeAspect="1" noChangeArrowheads="1"/>
          </p:cNvPicPr>
          <p:nvPr/>
        </p:nvPicPr>
        <p:blipFill>
          <a:blip r:embed="rId3" cstate="print"/>
          <a:srcRect/>
          <a:stretch>
            <a:fillRect/>
          </a:stretch>
        </p:blipFill>
        <p:spPr bwMode="auto">
          <a:xfrm>
            <a:off x="4724400" y="6400800"/>
            <a:ext cx="1847850" cy="1619250"/>
          </a:xfrm>
          <a:prstGeom prst="rect">
            <a:avLst/>
          </a:prstGeom>
          <a:noFill/>
        </p:spPr>
      </p:pic>
      <p:sp>
        <p:nvSpPr>
          <p:cNvPr id="2092" name="Rectangle 44"/>
          <p:cNvSpPr>
            <a:spLocks noChangeArrowheads="1"/>
          </p:cNvSpPr>
          <p:nvPr/>
        </p:nvSpPr>
        <p:spPr bwMode="auto">
          <a:xfrm>
            <a:off x="0" y="207645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32" name="TextBox 31"/>
          <p:cNvSpPr txBox="1"/>
          <p:nvPr/>
        </p:nvSpPr>
        <p:spPr>
          <a:xfrm>
            <a:off x="685800" y="3276600"/>
            <a:ext cx="5486400" cy="830997"/>
          </a:xfrm>
          <a:prstGeom prst="rect">
            <a:avLst/>
          </a:prstGeom>
          <a:noFill/>
        </p:spPr>
        <p:txBody>
          <a:bodyPr wrap="square" rtlCol="0">
            <a:spAutoFit/>
          </a:bodyPr>
          <a:lstStyle/>
          <a:p>
            <a:r>
              <a:rPr lang="en-US" sz="1200" dirty="0" smtClean="0"/>
              <a:t>District supervisors as well as district employees should be very aware of the  public eye being placed on them when they are handling taxpayer funds. Due to the unique nature of the conservation district, we should all think about how the district’s money is being spent and safeguarded. </a:t>
            </a:r>
            <a:endParaRPr lang="en-US" sz="1200" dirty="0"/>
          </a:p>
        </p:txBody>
      </p:sp>
      <p:pic>
        <p:nvPicPr>
          <p:cNvPr id="33" name="Picture 14" descr="C:\Program Files\Microsoft Office\MEDIA\OFFICE12\Lines\BD10290_.gif"/>
          <p:cNvPicPr>
            <a:picLocks noChangeAspect="1" noChangeArrowheads="1"/>
          </p:cNvPicPr>
          <p:nvPr/>
        </p:nvPicPr>
        <p:blipFill>
          <a:blip r:embed="rId4" cstate="print"/>
          <a:srcRect/>
          <a:stretch>
            <a:fillRect/>
          </a:stretch>
        </p:blipFill>
        <p:spPr bwMode="auto">
          <a:xfrm flipV="1">
            <a:off x="857250" y="4191000"/>
            <a:ext cx="5143500" cy="857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DOClogo"/>
          <p:cNvPicPr>
            <a:picLocks noGrp="1" noChangeAspect="1" noChangeArrowheads="1"/>
          </p:cNvPicPr>
          <p:nvPr>
            <p:ph type="title"/>
          </p:nvPr>
        </p:nvPicPr>
        <p:blipFill>
          <a:blip r:embed="rId2" cstate="print">
            <a:clrChange>
              <a:clrFrom>
                <a:srgbClr val="FFFFFF"/>
              </a:clrFrom>
              <a:clrTo>
                <a:srgbClr val="FFFFFF">
                  <a:alpha val="0"/>
                </a:srgbClr>
              </a:clrTo>
            </a:clrChange>
          </a:blip>
          <a:srcRect/>
          <a:stretch>
            <a:fillRect/>
          </a:stretch>
        </p:blipFill>
        <p:spPr>
          <a:xfrm>
            <a:off x="2661443" y="152400"/>
            <a:ext cx="1354511" cy="1143000"/>
          </a:xfrm>
          <a:noFill/>
          <a:ln/>
        </p:spPr>
      </p:pic>
      <p:sp>
        <p:nvSpPr>
          <p:cNvPr id="4107" name="Rectangle 11"/>
          <p:cNvSpPr>
            <a:spLocks noGrp="1" noChangeArrowheads="1"/>
          </p:cNvSpPr>
          <p:nvPr>
            <p:ph type="body" idx="1"/>
          </p:nvPr>
        </p:nvSpPr>
        <p:spPr>
          <a:xfrm>
            <a:off x="342900" y="1295400"/>
            <a:ext cx="6172200" cy="6872288"/>
          </a:xfrm>
        </p:spPr>
        <p:txBody>
          <a:bodyPr/>
          <a:lstStyle/>
          <a:p>
            <a:pPr>
              <a:buNone/>
            </a:pPr>
            <a:r>
              <a:rPr lang="en-US" sz="1200" b="1" dirty="0" smtClean="0">
                <a:solidFill>
                  <a:schemeClr val="tx1"/>
                </a:solidFill>
                <a:latin typeface="+mn-lt"/>
                <a:ea typeface="+mn-ea"/>
                <a:cs typeface="+mn-cs"/>
              </a:rPr>
              <a:t>TWELVE </a:t>
            </a:r>
            <a:r>
              <a:rPr lang="en-US" sz="1200" b="1" dirty="0">
                <a:solidFill>
                  <a:schemeClr val="tx1"/>
                </a:solidFill>
                <a:latin typeface="+mn-lt"/>
                <a:ea typeface="+mn-ea"/>
                <a:cs typeface="+mn-cs"/>
              </a:rPr>
              <a:t>IMPORTANT SAFEGUARDS:</a:t>
            </a:r>
            <a:endParaRPr lang="en-US" sz="1200" dirty="0">
              <a:solidFill>
                <a:schemeClr val="tx1"/>
              </a:solidFill>
              <a:latin typeface="+mn-lt"/>
              <a:ea typeface="+mn-ea"/>
              <a:cs typeface="+mn-cs"/>
            </a:endParaRPr>
          </a:p>
          <a:p>
            <a:pPr lvl="0"/>
            <a:r>
              <a:rPr lang="en-US" sz="1200" dirty="0">
                <a:solidFill>
                  <a:schemeClr val="tx1"/>
                </a:solidFill>
                <a:latin typeface="+mn-lt"/>
                <a:ea typeface="+mn-ea"/>
                <a:cs typeface="+mn-cs"/>
              </a:rPr>
              <a:t>Ensure Adequate Bond Coverage Is In Place.</a:t>
            </a:r>
          </a:p>
          <a:p>
            <a:pPr lvl="0"/>
            <a:r>
              <a:rPr lang="en-US" sz="1200" dirty="0">
                <a:solidFill>
                  <a:schemeClr val="tx1"/>
                </a:solidFill>
                <a:latin typeface="+mn-lt"/>
                <a:ea typeface="+mn-ea"/>
                <a:cs typeface="+mn-cs"/>
              </a:rPr>
              <a:t>Ensure Checks Are Signed By Authorized Personnel Only Preferably Two Board Members.</a:t>
            </a:r>
          </a:p>
          <a:p>
            <a:pPr lvl="0"/>
            <a:r>
              <a:rPr lang="en-US" sz="1200" b="1" dirty="0">
                <a:solidFill>
                  <a:schemeClr val="tx1"/>
                </a:solidFill>
                <a:latin typeface="+mn-lt"/>
                <a:ea typeface="+mn-ea"/>
                <a:cs typeface="+mn-cs"/>
              </a:rPr>
              <a:t>Never Ever Sign Blank Checks.</a:t>
            </a:r>
            <a:endParaRPr lang="en-US" sz="1200" dirty="0">
              <a:solidFill>
                <a:schemeClr val="tx1"/>
              </a:solidFill>
              <a:latin typeface="+mn-lt"/>
              <a:ea typeface="+mn-ea"/>
              <a:cs typeface="+mn-cs"/>
            </a:endParaRPr>
          </a:p>
          <a:p>
            <a:pPr lvl="0"/>
            <a:r>
              <a:rPr lang="en-US" sz="1200" dirty="0">
                <a:solidFill>
                  <a:schemeClr val="tx1"/>
                </a:solidFill>
                <a:latin typeface="+mn-lt"/>
                <a:ea typeface="+mn-ea"/>
                <a:cs typeface="+mn-cs"/>
              </a:rPr>
              <a:t>Review Supporting Documents Before Issuing Checks.</a:t>
            </a:r>
          </a:p>
          <a:p>
            <a:pPr lvl="0"/>
            <a:r>
              <a:rPr lang="en-US" sz="1200" dirty="0">
                <a:solidFill>
                  <a:schemeClr val="tx1"/>
                </a:solidFill>
                <a:latin typeface="+mn-lt"/>
                <a:ea typeface="+mn-ea"/>
                <a:cs typeface="+mn-cs"/>
              </a:rPr>
              <a:t>Ensure Blank Checks Are Properly Safeguarded In A Locked Location.</a:t>
            </a:r>
          </a:p>
          <a:p>
            <a:pPr lvl="0"/>
            <a:r>
              <a:rPr lang="en-US" sz="1200" dirty="0">
                <a:solidFill>
                  <a:schemeClr val="tx1"/>
                </a:solidFill>
                <a:latin typeface="+mn-lt"/>
                <a:ea typeface="+mn-ea"/>
                <a:cs typeface="+mn-cs"/>
              </a:rPr>
              <a:t>Use Caution With Debit, Credit Cards And Online Banking Activities And Monitor Closely.</a:t>
            </a:r>
          </a:p>
          <a:p>
            <a:pPr lvl="0"/>
            <a:r>
              <a:rPr lang="en-US" sz="1200" dirty="0">
                <a:solidFill>
                  <a:schemeClr val="tx1"/>
                </a:solidFill>
                <a:latin typeface="+mn-lt"/>
                <a:ea typeface="+mn-ea"/>
                <a:cs typeface="+mn-cs"/>
              </a:rPr>
              <a:t>Treasurer Should Reconcile Each Account Monthly For Accuracy.</a:t>
            </a:r>
          </a:p>
          <a:p>
            <a:pPr lvl="0"/>
            <a:r>
              <a:rPr lang="en-US" sz="1200" dirty="0">
                <a:solidFill>
                  <a:schemeClr val="tx1"/>
                </a:solidFill>
                <a:latin typeface="+mn-lt"/>
                <a:ea typeface="+mn-ea"/>
                <a:cs typeface="+mn-cs"/>
              </a:rPr>
              <a:t>Board Review And Approve All Monthly Financial Reports.</a:t>
            </a:r>
          </a:p>
          <a:p>
            <a:pPr lvl="0"/>
            <a:r>
              <a:rPr lang="en-US" sz="1200" dirty="0">
                <a:solidFill>
                  <a:schemeClr val="tx1"/>
                </a:solidFill>
                <a:latin typeface="+mn-lt"/>
                <a:ea typeface="+mn-ea"/>
                <a:cs typeface="+mn-cs"/>
              </a:rPr>
              <a:t>Utilize A Cash Receipts Journal And Review On A Regular Basis.</a:t>
            </a:r>
          </a:p>
          <a:p>
            <a:pPr lvl="0"/>
            <a:r>
              <a:rPr lang="en-US" sz="1200" dirty="0">
                <a:solidFill>
                  <a:schemeClr val="tx1"/>
                </a:solidFill>
                <a:latin typeface="+mn-lt"/>
                <a:ea typeface="+mn-ea"/>
                <a:cs typeface="+mn-cs"/>
              </a:rPr>
              <a:t>Ensure Timely Deposits of Cash Receipts</a:t>
            </a:r>
          </a:p>
          <a:p>
            <a:pPr lvl="0"/>
            <a:r>
              <a:rPr lang="en-US" sz="1200" dirty="0">
                <a:solidFill>
                  <a:schemeClr val="tx1"/>
                </a:solidFill>
                <a:latin typeface="+mn-lt"/>
                <a:ea typeface="+mn-ea"/>
                <a:cs typeface="+mn-cs"/>
              </a:rPr>
              <a:t>Review All Monthly Program Progress Reports.</a:t>
            </a:r>
          </a:p>
          <a:p>
            <a:pPr lvl="0"/>
            <a:r>
              <a:rPr lang="en-US" sz="1200" dirty="0">
                <a:solidFill>
                  <a:schemeClr val="tx1"/>
                </a:solidFill>
                <a:latin typeface="+mn-lt"/>
                <a:ea typeface="+mn-ea"/>
                <a:cs typeface="+mn-cs"/>
              </a:rPr>
              <a:t>Report any suspicious activity immediately.</a:t>
            </a:r>
          </a:p>
          <a:p>
            <a:pPr algn="ctr">
              <a:buNone/>
            </a:pPr>
            <a:r>
              <a:rPr lang="en-US" sz="1200" dirty="0">
                <a:solidFill>
                  <a:schemeClr val="tx1"/>
                </a:solidFill>
                <a:latin typeface="+mn-lt"/>
                <a:ea typeface="+mn-ea"/>
                <a:cs typeface="+mn-cs"/>
              </a:rPr>
              <a:t>	</a:t>
            </a:r>
            <a:r>
              <a:rPr lang="en-US" sz="1600" b="1" dirty="0" smtClean="0">
                <a:latin typeface="Calibri" pitchFamily="34" charset="0"/>
              </a:rPr>
              <a:t>Ask yourself these questions when in doubt!</a:t>
            </a:r>
          </a:p>
          <a:p>
            <a:pPr marL="609600" indent="-609600">
              <a:buNone/>
            </a:pPr>
            <a:r>
              <a:rPr lang="en-US" sz="1600" dirty="0" smtClean="0">
                <a:latin typeface="Calibri" pitchFamily="34" charset="0"/>
              </a:rPr>
              <a:t>1</a:t>
            </a:r>
            <a:r>
              <a:rPr lang="en-US" sz="1600" b="1" dirty="0" smtClean="0">
                <a:latin typeface="Calibri" pitchFamily="34" charset="0"/>
              </a:rPr>
              <a:t>. </a:t>
            </a:r>
            <a:r>
              <a:rPr lang="en-US" sz="900" b="1" dirty="0" smtClean="0">
                <a:latin typeface="Calibri" pitchFamily="34" charset="0"/>
              </a:rPr>
              <a:t> </a:t>
            </a:r>
            <a:r>
              <a:rPr lang="en-US" sz="1600" dirty="0" smtClean="0">
                <a:latin typeface="Calibri" pitchFamily="34" charset="0"/>
              </a:rPr>
              <a:t>Is my action legal?</a:t>
            </a:r>
          </a:p>
          <a:p>
            <a:pPr marL="609600" indent="-609600">
              <a:buNone/>
            </a:pPr>
            <a:r>
              <a:rPr lang="en-US" sz="1600" dirty="0" smtClean="0">
                <a:latin typeface="Calibri" pitchFamily="34" charset="0"/>
              </a:rPr>
              <a:t>2. Does my action comply with district policy?</a:t>
            </a:r>
          </a:p>
          <a:p>
            <a:pPr marL="609600" indent="-609600">
              <a:buNone/>
            </a:pPr>
            <a:r>
              <a:rPr lang="en-US" sz="1600" dirty="0" smtClean="0">
                <a:latin typeface="Calibri" pitchFamily="34" charset="0"/>
              </a:rPr>
              <a:t>3. Am I sure my action does not appear inappropriate?</a:t>
            </a:r>
          </a:p>
          <a:p>
            <a:pPr marL="609600" indent="-609600">
              <a:buNone/>
            </a:pPr>
            <a:r>
              <a:rPr lang="en-US" sz="1600" dirty="0" smtClean="0">
                <a:latin typeface="Calibri" pitchFamily="34" charset="0"/>
              </a:rPr>
              <a:t>4. Am I sure I would not be embarrassed or compromised if my action</a:t>
            </a:r>
          </a:p>
          <a:p>
            <a:pPr marL="609600" indent="-609600">
              <a:buNone/>
            </a:pPr>
            <a:r>
              <a:rPr lang="en-US" sz="1600" dirty="0" smtClean="0">
                <a:latin typeface="Calibri" pitchFamily="34" charset="0"/>
              </a:rPr>
              <a:t>became known with the district board or publicly?</a:t>
            </a:r>
          </a:p>
          <a:p>
            <a:pPr marL="609600" indent="-609600">
              <a:buFontTx/>
              <a:buNone/>
            </a:pPr>
            <a:endParaRPr lang="en-US" sz="1600" dirty="0" smtClean="0"/>
          </a:p>
          <a:p>
            <a:pPr algn="ctr">
              <a:buNone/>
            </a:pPr>
            <a:r>
              <a:rPr lang="en-US" sz="1600" dirty="0" smtClean="0"/>
              <a:t>QUESTIONS</a:t>
            </a:r>
          </a:p>
          <a:p>
            <a:pPr>
              <a:buAutoNum type="arabicPeriod"/>
            </a:pPr>
            <a:r>
              <a:rPr lang="en-US" sz="1200" dirty="0" smtClean="0">
                <a:solidFill>
                  <a:schemeClr val="tx1"/>
                </a:solidFill>
                <a:latin typeface="+mn-lt"/>
                <a:ea typeface="+mn-ea"/>
                <a:cs typeface="+mn-cs"/>
              </a:rPr>
              <a:t>What is the significance of these rules with the new “Districts in Good Standing?”</a:t>
            </a:r>
          </a:p>
          <a:p>
            <a:pPr>
              <a:buAutoNum type="arabicPeriod"/>
            </a:pPr>
            <a:r>
              <a:rPr lang="en-US" sz="1200" dirty="0" smtClean="0"/>
              <a:t>How does this protect the board?</a:t>
            </a:r>
          </a:p>
          <a:p>
            <a:pPr>
              <a:buAutoNum type="arabicPeriod"/>
            </a:pPr>
            <a:r>
              <a:rPr lang="en-US" sz="1200" dirty="0" smtClean="0">
                <a:solidFill>
                  <a:schemeClr val="tx1"/>
                </a:solidFill>
                <a:latin typeface="+mn-lt"/>
                <a:ea typeface="+mn-ea"/>
                <a:cs typeface="+mn-cs"/>
              </a:rPr>
              <a:t>How does this protect the employees of the board? </a:t>
            </a:r>
          </a:p>
          <a:p>
            <a:pPr>
              <a:buAutoNum type="arabicPeriod"/>
            </a:pPr>
            <a:endParaRPr lang="en-US" sz="1200" dirty="0">
              <a:solidFill>
                <a:schemeClr val="tx1"/>
              </a:solidFill>
              <a:latin typeface="+mn-lt"/>
              <a:ea typeface="+mn-ea"/>
              <a:cs typeface="+mn-cs"/>
            </a:endParaRPr>
          </a:p>
          <a:p>
            <a:pPr>
              <a:buNone/>
            </a:pPr>
            <a:endParaRPr lang="en-US" sz="1200" dirty="0">
              <a:solidFill>
                <a:schemeClr val="tx1"/>
              </a:solidFill>
              <a:latin typeface="Calibri" pitchFamily="34" charset="0"/>
            </a:endParaRPr>
          </a:p>
          <a:p>
            <a:endParaRPr lang="en-US" sz="1200" dirty="0">
              <a:latin typeface="Calibri" pitchFamily="34" charset="0"/>
            </a:endParaRPr>
          </a:p>
        </p:txBody>
      </p:sp>
      <p:pic>
        <p:nvPicPr>
          <p:cNvPr id="4110" name="Picture 14" descr="C:\Program Files\Microsoft Office\MEDIA\OFFICE12\Lines\BD10290_.gif"/>
          <p:cNvPicPr>
            <a:picLocks noChangeAspect="1" noChangeArrowheads="1"/>
          </p:cNvPicPr>
          <p:nvPr/>
        </p:nvPicPr>
        <p:blipFill>
          <a:blip r:embed="rId3" cstate="print"/>
          <a:srcRect/>
          <a:stretch>
            <a:fillRect/>
          </a:stretch>
        </p:blipFill>
        <p:spPr bwMode="auto">
          <a:xfrm flipV="1">
            <a:off x="857250" y="6553200"/>
            <a:ext cx="5143500" cy="857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3887897D15ED42B6FA6784DC891B10" ma:contentTypeVersion="2" ma:contentTypeDescription="Create a new document." ma:contentTypeScope="" ma:versionID="3c56cde4a7707a308506882564ec1cb2">
  <xsd:schema xmlns:xsd="http://www.w3.org/2001/XMLSchema" xmlns:xs="http://www.w3.org/2001/XMLSchema" xmlns:p="http://schemas.microsoft.com/office/2006/metadata/properties" xmlns:ns2="43ab7194-49a1-418e-886e-2eda3d82f078" targetNamespace="http://schemas.microsoft.com/office/2006/metadata/properties" ma:root="true" ma:fieldsID="d355cc10de16917299e722388adcbe24" ns2:_="">
    <xsd:import namespace="43ab7194-49a1-418e-886e-2eda3d82f078"/>
    <xsd:element name="properties">
      <xsd:complexType>
        <xsd:sequence>
          <xsd:element name="documentManagement">
            <xsd:complexType>
              <xsd:all>
                <xsd:element ref="ns2:Month_x0020_Presented"/>
                <xsd:element ref="ns2:month_x0020__x0028_hidden_x002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b7194-49a1-418e-886e-2eda3d82f078" elementFormDefault="qualified">
    <xsd:import namespace="http://schemas.microsoft.com/office/2006/documentManagement/types"/>
    <xsd:import namespace="http://schemas.microsoft.com/office/infopath/2007/PartnerControls"/>
    <xsd:element name="Month_x0020_Presented" ma:index="8" ma:displayName="Month Presented" ma:internalName="Month_x0020_Presented">
      <xsd:simpleType>
        <xsd:restriction base="dms:Text">
          <xsd:maxLength value="255"/>
        </xsd:restriction>
      </xsd:simpleType>
    </xsd:element>
    <xsd:element name="month_x0020__x0028_hidden_x0029_" ma:index="9" nillable="true" ma:displayName="month (hidden)" ma:internalName="month_x0020__x0028_hidden_x0029_"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onth_x0020__x0028_hidden_x0029_ xmlns="43ab7194-49a1-418e-886e-2eda3d82f078">201105</month_x0020__x0028_hidden_x0029_>
    <Month_x0020_Presented xmlns="43ab7194-49a1-418e-886e-2eda3d82f078">May 2011</Month_x0020_Presented>
  </documentManagement>
</p:properties>
</file>

<file path=customXml/itemProps1.xml><?xml version="1.0" encoding="utf-8"?>
<ds:datastoreItem xmlns:ds="http://schemas.openxmlformats.org/officeDocument/2006/customXml" ds:itemID="{EBFC230E-54B4-4DBB-A397-B12221EFFAE7}"/>
</file>

<file path=customXml/itemProps2.xml><?xml version="1.0" encoding="utf-8"?>
<ds:datastoreItem xmlns:ds="http://schemas.openxmlformats.org/officeDocument/2006/customXml" ds:itemID="{85577DCE-1686-4CC3-AC40-341088C85ED8}"/>
</file>

<file path=customXml/itemProps3.xml><?xml version="1.0" encoding="utf-8"?>
<ds:datastoreItem xmlns:ds="http://schemas.openxmlformats.org/officeDocument/2006/customXml" ds:itemID="{7AD59E7F-0824-4302-882A-DDB5F114DF2B}"/>
</file>

<file path=docProps/app.xml><?xml version="1.0" encoding="utf-8"?>
<Properties xmlns="http://schemas.openxmlformats.org/officeDocument/2006/extended-properties" xmlns:vt="http://schemas.openxmlformats.org/officeDocument/2006/docPropsVTypes">
  <TotalTime>130</TotalTime>
  <Words>289</Words>
  <Application>Microsoft Office PowerPoint</Application>
  <PresentationFormat>On-screen Show (4:3)</PresentationFormat>
  <Paragraphs>66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EPPC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Responsible for Taxpayer Funds</dc:title>
  <dc:creator>EPPC</dc:creator>
  <cp:lastModifiedBy>Administratr</cp:lastModifiedBy>
  <cp:revision>13</cp:revision>
  <dcterms:created xsi:type="dcterms:W3CDTF">2009-12-04T18:33:51Z</dcterms:created>
  <dcterms:modified xsi:type="dcterms:W3CDTF">2011-06-21T12:43:26Z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0x010100473887897D15ED42B6FA6784DC891B10</vt:lpwstr>
  </property>
</Properties>
</file>